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3" r:id="rId3"/>
    <p:sldId id="284" r:id="rId4"/>
    <p:sldId id="258" r:id="rId5"/>
    <p:sldId id="285" r:id="rId6"/>
    <p:sldId id="274" r:id="rId7"/>
    <p:sldId id="275" r:id="rId8"/>
    <p:sldId id="276" r:id="rId9"/>
    <p:sldId id="277" r:id="rId10"/>
    <p:sldId id="286" r:id="rId11"/>
    <p:sldId id="287" r:id="rId12"/>
    <p:sldId id="25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103" d="100"/>
          <a:sy n="103" d="100"/>
        </p:scale>
        <p:origin x="24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5B47C-E96F-2D4F-9687-4489BF0A0A84}" type="datetimeFigureOut">
              <a:rPr lang="en-US" smtClean="0"/>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249F0-03AB-B44F-A2EC-6F703028F44B}" type="slidenum">
              <a:rPr lang="en-US" smtClean="0"/>
              <a:t>‹#›</a:t>
            </a:fld>
            <a:endParaRPr lang="en-US"/>
          </a:p>
        </p:txBody>
      </p:sp>
    </p:spTree>
    <p:extLst>
      <p:ext uri="{BB962C8B-B14F-4D97-AF65-F5344CB8AC3E}">
        <p14:creationId xmlns:p14="http://schemas.microsoft.com/office/powerpoint/2010/main" val="897676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4FA7F-C42A-3F43-9887-58F1069FC057}" type="slidenum">
              <a:rPr lang="en-US"/>
              <a:pPr/>
              <a:t>6</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75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99965-FE4E-1C40-9DAD-F5ACE86370AD}" type="slidenum">
              <a:rPr lang="en-US"/>
              <a:pPr/>
              <a:t>7</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183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0688D-AD79-2547-8C48-9920CC74F946}" type="slidenum">
              <a:rPr lang="en-US"/>
              <a:pPr/>
              <a:t>9</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216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D5A0D-F250-BB44-959C-FBDE154FF21E}"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76481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D5A0D-F250-BB44-959C-FBDE154FF21E}"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7544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D5A0D-F250-BB44-959C-FBDE154FF21E}"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331318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5B0E32E-4742-B642-AA6D-5044ED9241E6}" type="slidenum">
              <a:rPr lang="en-US"/>
              <a:pPr/>
              <a:t>‹#›</a:t>
            </a:fld>
            <a:endParaRPr lang="en-US"/>
          </a:p>
        </p:txBody>
      </p:sp>
    </p:spTree>
    <p:extLst>
      <p:ext uri="{BB962C8B-B14F-4D97-AF65-F5344CB8AC3E}">
        <p14:creationId xmlns:p14="http://schemas.microsoft.com/office/powerpoint/2010/main" val="355046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53E337-3062-F140-9DEF-03EF28475388}" type="slidenum">
              <a:rPr lang="en-US"/>
              <a:pPr/>
              <a:t>‹#›</a:t>
            </a:fld>
            <a:endParaRPr lang="en-US"/>
          </a:p>
        </p:txBody>
      </p:sp>
    </p:spTree>
    <p:extLst>
      <p:ext uri="{BB962C8B-B14F-4D97-AF65-F5344CB8AC3E}">
        <p14:creationId xmlns:p14="http://schemas.microsoft.com/office/powerpoint/2010/main" val="119271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E1FBC3-0BA7-D94D-B0AB-BA48BC4E4370}" type="slidenum">
              <a:rPr lang="en-US"/>
              <a:pPr>
                <a:defRPr/>
              </a:pPr>
              <a:t>‹#›</a:t>
            </a:fld>
            <a:endParaRPr lang="en-US"/>
          </a:p>
        </p:txBody>
      </p:sp>
    </p:spTree>
    <p:extLst>
      <p:ext uri="{BB962C8B-B14F-4D97-AF65-F5344CB8AC3E}">
        <p14:creationId xmlns:p14="http://schemas.microsoft.com/office/powerpoint/2010/main" val="423735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D5A0D-F250-BB44-959C-FBDE154FF21E}"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339925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D5A0D-F250-BB44-959C-FBDE154FF21E}"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274506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D5A0D-F250-BB44-959C-FBDE154FF21E}"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142791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D5A0D-F250-BB44-959C-FBDE154FF21E}"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141183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D5A0D-F250-BB44-959C-FBDE154FF21E}"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334863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D5A0D-F250-BB44-959C-FBDE154FF21E}"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95023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D5A0D-F250-BB44-959C-FBDE154FF21E}"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169998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D5A0D-F250-BB44-959C-FBDE154FF21E}"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3037-0898-8142-9CEF-D4D91E75604D}" type="slidenum">
              <a:rPr lang="en-US" smtClean="0"/>
              <a:t>‹#›</a:t>
            </a:fld>
            <a:endParaRPr lang="en-US"/>
          </a:p>
        </p:txBody>
      </p:sp>
    </p:spTree>
    <p:extLst>
      <p:ext uri="{BB962C8B-B14F-4D97-AF65-F5344CB8AC3E}">
        <p14:creationId xmlns:p14="http://schemas.microsoft.com/office/powerpoint/2010/main" val="306633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D5A0D-F250-BB44-959C-FBDE154FF21E}"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53037-0898-8142-9CEF-D4D91E75604D}" type="slidenum">
              <a:rPr lang="en-US" smtClean="0"/>
              <a:t>‹#›</a:t>
            </a:fld>
            <a:endParaRPr lang="en-US"/>
          </a:p>
        </p:txBody>
      </p:sp>
    </p:spTree>
    <p:extLst>
      <p:ext uri="{BB962C8B-B14F-4D97-AF65-F5344CB8AC3E}">
        <p14:creationId xmlns:p14="http://schemas.microsoft.com/office/powerpoint/2010/main" val="2570791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alder.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ophie-ryde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davidmigueloliveira.blogspot.pt/"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irelady.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Wire Sculpture</a:t>
            </a:r>
            <a:endParaRPr lang="en-US" dirty="0"/>
          </a:p>
        </p:txBody>
      </p:sp>
      <p:sp>
        <p:nvSpPr>
          <p:cNvPr id="3" name="Subtitle 2"/>
          <p:cNvSpPr>
            <a:spLocks noGrp="1"/>
          </p:cNvSpPr>
          <p:nvPr>
            <p:ph type="subTitle" idx="1"/>
          </p:nvPr>
        </p:nvSpPr>
        <p:spPr/>
        <p:txBody>
          <a:bodyPr/>
          <a:lstStyle/>
          <a:p>
            <a:r>
              <a:rPr lang="en-US" dirty="0" smtClean="0"/>
              <a:t>Using line to create form</a:t>
            </a:r>
            <a:endParaRPr lang="en-US" dirty="0"/>
          </a:p>
        </p:txBody>
      </p:sp>
    </p:spTree>
    <p:extLst>
      <p:ext uri="{BB962C8B-B14F-4D97-AF65-F5344CB8AC3E}">
        <p14:creationId xmlns:p14="http://schemas.microsoft.com/office/powerpoint/2010/main" val="2107103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7"/>
          <p:cNvSpPr txBox="1">
            <a:spLocks noChangeArrowheads="1"/>
          </p:cNvSpPr>
          <p:nvPr/>
        </p:nvSpPr>
        <p:spPr bwMode="auto">
          <a:xfrm>
            <a:off x="762000" y="6369050"/>
            <a:ext cx="3886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a:solidFill>
                  <a:schemeClr val="folHlink"/>
                </a:solidFill>
                <a:latin typeface="Copperplate" charset="0"/>
              </a:rPr>
              <a:t>Circus Scene (1929)</a:t>
            </a:r>
          </a:p>
        </p:txBody>
      </p:sp>
      <p:pic>
        <p:nvPicPr>
          <p:cNvPr id="50205" name="Picture 29" descr="a0026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254000"/>
            <a:ext cx="4857750" cy="6096000"/>
          </a:xfrm>
        </p:spPr>
      </p:pic>
      <p:pic>
        <p:nvPicPr>
          <p:cNvPr id="17411" name="Picture 30" descr="a00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27025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31"/>
          <p:cNvSpPr txBox="1">
            <a:spLocks noChangeArrowheads="1"/>
          </p:cNvSpPr>
          <p:nvPr/>
        </p:nvSpPr>
        <p:spPr bwMode="auto">
          <a:xfrm>
            <a:off x="5638800" y="4876800"/>
            <a:ext cx="3200400"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a:solidFill>
                  <a:schemeClr val="folHlink"/>
                </a:solidFill>
                <a:latin typeface="Copperplate" charset="0"/>
              </a:rPr>
              <a:t>Jimmy Durante (1928)</a:t>
            </a:r>
          </a:p>
          <a:p>
            <a:pPr algn="ctr">
              <a:spcBef>
                <a:spcPct val="50000"/>
              </a:spcBef>
            </a:pPr>
            <a:endParaRPr lang="en-US" sz="1600">
              <a:solidFill>
                <a:schemeClr val="folHlink"/>
              </a:solidFill>
              <a:latin typeface="Copperplate" charset="0"/>
            </a:endParaRPr>
          </a:p>
          <a:p>
            <a:pPr algn="ctr">
              <a:spcBef>
                <a:spcPct val="50000"/>
              </a:spcBef>
            </a:pPr>
            <a:r>
              <a:rPr lang="en-US" sz="1600">
                <a:solidFill>
                  <a:schemeClr val="folHlink"/>
                </a:solidFill>
                <a:latin typeface="Copperplate" charset="0"/>
              </a:rPr>
              <a:t>Durante was a popular </a:t>
            </a:r>
            <a:br>
              <a:rPr lang="en-US" sz="1600">
                <a:solidFill>
                  <a:schemeClr val="folHlink"/>
                </a:solidFill>
                <a:latin typeface="Copperplate" charset="0"/>
              </a:rPr>
            </a:br>
            <a:r>
              <a:rPr lang="en-US" sz="1600">
                <a:solidFill>
                  <a:schemeClr val="folHlink"/>
                </a:solidFill>
                <a:latin typeface="Copperplate" charset="0"/>
              </a:rPr>
              <a:t>movie actor with a </a:t>
            </a:r>
            <a:br>
              <a:rPr lang="en-US" sz="1600">
                <a:solidFill>
                  <a:schemeClr val="folHlink"/>
                </a:solidFill>
                <a:latin typeface="Copperplate" charset="0"/>
              </a:rPr>
            </a:br>
            <a:r>
              <a:rPr lang="en-US" sz="1600">
                <a:solidFill>
                  <a:schemeClr val="folHlink"/>
                </a:solidFill>
                <a:latin typeface="Copperplate" charset="0"/>
              </a:rPr>
              <a:t>famously huge nose.</a:t>
            </a:r>
          </a:p>
        </p:txBody>
      </p:sp>
    </p:spTree>
    <p:extLst>
      <p:ext uri="{BB962C8B-B14F-4D97-AF65-F5344CB8AC3E}">
        <p14:creationId xmlns:p14="http://schemas.microsoft.com/office/powerpoint/2010/main" val="12715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latin typeface="Impact" charset="0"/>
                <a:cs typeface="+mj-cs"/>
                <a:hlinkClick r:id="rId2"/>
              </a:rPr>
              <a:t>Alexander Calder</a:t>
            </a:r>
            <a:endParaRPr lang="en-US" dirty="0">
              <a:latin typeface="Impact" charset="0"/>
              <a:cs typeface="+mj-cs"/>
            </a:endParaRPr>
          </a:p>
        </p:txBody>
      </p:sp>
      <p:sp>
        <p:nvSpPr>
          <p:cNvPr id="13315" name="Rectangle 3"/>
          <p:cNvSpPr>
            <a:spLocks noGrp="1" noChangeArrowheads="1"/>
          </p:cNvSpPr>
          <p:nvPr>
            <p:ph type="body" idx="1"/>
          </p:nvPr>
        </p:nvSpPr>
        <p:spPr/>
        <p:txBody>
          <a:bodyPr/>
          <a:lstStyle/>
          <a:p>
            <a:pPr eaLnBrk="1" hangingPunct="1">
              <a:buFontTx/>
              <a:buNone/>
              <a:defRPr/>
            </a:pPr>
            <a:r>
              <a:rPr lang="en-US" i="1" dirty="0">
                <a:latin typeface="Arial" charset="0"/>
                <a:cs typeface="+mn-cs"/>
              </a:rPr>
              <a:t>Elephant</a:t>
            </a:r>
          </a:p>
          <a:p>
            <a:pPr eaLnBrk="1" hangingPunct="1">
              <a:buFontTx/>
              <a:buNone/>
              <a:defRPr/>
            </a:pPr>
            <a:r>
              <a:rPr lang="en-US" dirty="0">
                <a:latin typeface="Arial" charset="0"/>
                <a:cs typeface="+mn-cs"/>
              </a:rPr>
              <a:t>Wire and Wood</a:t>
            </a:r>
          </a:p>
          <a:p>
            <a:pPr eaLnBrk="1" hangingPunct="1">
              <a:buFontTx/>
              <a:buNone/>
              <a:defRPr/>
            </a:pPr>
            <a:r>
              <a:rPr lang="en-US" dirty="0">
                <a:latin typeface="Arial" charset="0"/>
                <a:cs typeface="+mn-cs"/>
              </a:rPr>
              <a:t>1928</a:t>
            </a:r>
          </a:p>
        </p:txBody>
      </p:sp>
      <p:pic>
        <p:nvPicPr>
          <p:cNvPr id="24579" name="Picture 4" descr="alexander calder elephant wire and wood 1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4784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446319"/>
      </p:ext>
    </p:extLst>
  </p:cSld>
  <p:clrMapOvr>
    <a:masterClrMapping/>
  </p:clrMapOvr>
  <p:transition spd="med" advTm="3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8452"/>
          <a:stretch/>
        </p:blipFill>
        <p:spPr>
          <a:xfrm>
            <a:off x="501041" y="428896"/>
            <a:ext cx="4166832" cy="5736300"/>
          </a:xfrm>
          <a:prstGeom prst="rect">
            <a:avLst/>
          </a:prstGeom>
        </p:spPr>
      </p:pic>
      <p:sp>
        <p:nvSpPr>
          <p:cNvPr id="7" name="TextBox 6"/>
          <p:cNvSpPr txBox="1"/>
          <p:nvPr/>
        </p:nvSpPr>
        <p:spPr>
          <a:xfrm>
            <a:off x="5344137" y="5591971"/>
            <a:ext cx="2538062" cy="646331"/>
          </a:xfrm>
          <a:prstGeom prst="rect">
            <a:avLst/>
          </a:prstGeom>
          <a:noFill/>
        </p:spPr>
        <p:txBody>
          <a:bodyPr wrap="none" rtlCol="0">
            <a:spAutoFit/>
          </a:bodyPr>
          <a:lstStyle/>
          <a:p>
            <a:r>
              <a:rPr lang="en-US" i="1" dirty="0" smtClean="0"/>
              <a:t>Rearing Stallion </a:t>
            </a:r>
            <a:r>
              <a:rPr lang="en-US" dirty="0"/>
              <a:t>(c. 1928</a:t>
            </a:r>
            <a:r>
              <a:rPr lang="en-US" dirty="0" smtClean="0"/>
              <a:t>)</a:t>
            </a:r>
          </a:p>
          <a:p>
            <a:r>
              <a:rPr lang="en-US" dirty="0" smtClean="0"/>
              <a:t> Alexander Calder</a:t>
            </a:r>
            <a:endParaRPr lang="en-US" i="1" dirty="0"/>
          </a:p>
        </p:txBody>
      </p:sp>
    </p:spTree>
    <p:extLst>
      <p:ext uri="{BB962C8B-B14F-4D97-AF65-F5344CB8AC3E}">
        <p14:creationId xmlns:p14="http://schemas.microsoft.com/office/powerpoint/2010/main" val="120402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atin typeface="Impact" charset="0"/>
                <a:cs typeface="+mj-cs"/>
              </a:rPr>
              <a:t>Alexander Calder</a:t>
            </a:r>
          </a:p>
        </p:txBody>
      </p:sp>
      <p:sp>
        <p:nvSpPr>
          <p:cNvPr id="16387" name="Rectangle 3"/>
          <p:cNvSpPr>
            <a:spLocks noGrp="1" noChangeArrowheads="1"/>
          </p:cNvSpPr>
          <p:nvPr>
            <p:ph type="body" idx="1"/>
          </p:nvPr>
        </p:nvSpPr>
        <p:spPr/>
        <p:txBody>
          <a:bodyPr/>
          <a:lstStyle/>
          <a:p>
            <a:pPr eaLnBrk="1" hangingPunct="1">
              <a:buFontTx/>
              <a:buNone/>
              <a:defRPr/>
            </a:pPr>
            <a:r>
              <a:rPr lang="en-US" i="1">
                <a:latin typeface="Arial" charset="0"/>
                <a:cs typeface="+mn-cs"/>
              </a:rPr>
              <a:t>Medusa</a:t>
            </a:r>
          </a:p>
          <a:p>
            <a:pPr eaLnBrk="1" hangingPunct="1">
              <a:buFontTx/>
              <a:buNone/>
              <a:defRPr/>
            </a:pPr>
            <a:r>
              <a:rPr lang="en-US">
                <a:latin typeface="Arial" charset="0"/>
                <a:cs typeface="+mn-cs"/>
              </a:rPr>
              <a:t>Wire</a:t>
            </a:r>
          </a:p>
          <a:p>
            <a:pPr eaLnBrk="1" hangingPunct="1">
              <a:buFontTx/>
              <a:buNone/>
              <a:defRPr/>
            </a:pPr>
            <a:r>
              <a:rPr lang="en-US">
                <a:latin typeface="Arial" charset="0"/>
                <a:cs typeface="+mn-cs"/>
              </a:rPr>
              <a:t>c.1930</a:t>
            </a:r>
          </a:p>
        </p:txBody>
      </p:sp>
      <p:pic>
        <p:nvPicPr>
          <p:cNvPr id="27651" name="Picture 4" descr="alexander calder medusa wire c1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2370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244195"/>
      </p:ext>
    </p:extLst>
  </p:cSld>
  <p:clrMapOvr>
    <a:masterClrMapping/>
  </p:clrMapOvr>
  <p:transition spd="med" advClick="0" advTm="3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7829"/>
            <a:ext cx="8229600" cy="3884290"/>
          </a:xfrm>
        </p:spPr>
        <p:txBody>
          <a:bodyPr/>
          <a:lstStyle/>
          <a:p>
            <a:r>
              <a:rPr lang="en-US" b="1" dirty="0">
                <a:latin typeface="Arial" charset="0"/>
              </a:rPr>
              <a:t>Line</a:t>
            </a:r>
            <a:r>
              <a:rPr lang="en-US" dirty="0">
                <a:latin typeface="Arial" charset="0"/>
              </a:rPr>
              <a:t> is an element of art which refers to the continuous mark made on some surface by a moving point. It may be one dimensional, like a pencil mark on a paper, or it may be three dimensional (wire) or implied (the edge of a shape or form.) Often it is an outline, contour or silhouette.</a:t>
            </a:r>
            <a:r>
              <a:rPr lang="en-US" b="1" dirty="0">
                <a:latin typeface="Arial" charset="0"/>
              </a:rPr>
              <a:t> </a:t>
            </a:r>
            <a:endParaRPr lang="en-US" dirty="0"/>
          </a:p>
        </p:txBody>
      </p:sp>
      <p:pic>
        <p:nvPicPr>
          <p:cNvPr id="5" name="Picture 4"/>
          <p:cNvPicPr>
            <a:picLocks noChangeAspect="1"/>
          </p:cNvPicPr>
          <p:nvPr/>
        </p:nvPicPr>
        <p:blipFill>
          <a:blip r:embed="rId2"/>
          <a:stretch>
            <a:fillRect/>
          </a:stretch>
        </p:blipFill>
        <p:spPr>
          <a:xfrm>
            <a:off x="2655176" y="3893564"/>
            <a:ext cx="3879612" cy="2909709"/>
          </a:xfrm>
          <a:prstGeom prst="rect">
            <a:avLst/>
          </a:prstGeom>
        </p:spPr>
      </p:pic>
    </p:spTree>
    <p:extLst>
      <p:ext uri="{BB962C8B-B14F-4D97-AF65-F5344CB8AC3E}">
        <p14:creationId xmlns:p14="http://schemas.microsoft.com/office/powerpoint/2010/main" val="2306750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0534"/>
            <a:ext cx="8229600" cy="2856201"/>
          </a:xfrm>
        </p:spPr>
        <p:txBody>
          <a:bodyPr/>
          <a:lstStyle/>
          <a:p>
            <a:r>
              <a:rPr lang="en-US" b="1" dirty="0">
                <a:latin typeface="Arial" charset="0"/>
              </a:rPr>
              <a:t>Form</a:t>
            </a:r>
            <a:r>
              <a:rPr lang="en-US" dirty="0">
                <a:latin typeface="Arial" charset="0"/>
              </a:rPr>
              <a:t> is an element of art that is three-dimensional and encloses volume. Cubes, spheres, and cylinders are examples of various forms. </a:t>
            </a:r>
          </a:p>
          <a:p>
            <a:endParaRPr lang="en-US" dirty="0"/>
          </a:p>
        </p:txBody>
      </p:sp>
      <p:pic>
        <p:nvPicPr>
          <p:cNvPr id="4" name="Picture 3"/>
          <p:cNvPicPr>
            <a:picLocks noChangeAspect="1"/>
          </p:cNvPicPr>
          <p:nvPr/>
        </p:nvPicPr>
        <p:blipFill>
          <a:blip r:embed="rId2"/>
          <a:stretch>
            <a:fillRect/>
          </a:stretch>
        </p:blipFill>
        <p:spPr>
          <a:xfrm>
            <a:off x="1269862" y="2618306"/>
            <a:ext cx="6744662" cy="3789858"/>
          </a:xfrm>
          <a:prstGeom prst="rect">
            <a:avLst/>
          </a:prstGeom>
        </p:spPr>
      </p:pic>
    </p:spTree>
    <p:extLst>
      <p:ext uri="{BB962C8B-B14F-4D97-AF65-F5344CB8AC3E}">
        <p14:creationId xmlns:p14="http://schemas.microsoft.com/office/powerpoint/2010/main" val="398761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 Line Drawing</a:t>
            </a:r>
            <a:endParaRPr lang="en-US" dirty="0"/>
          </a:p>
        </p:txBody>
      </p:sp>
      <p:sp>
        <p:nvSpPr>
          <p:cNvPr id="3" name="Content Placeholder 2"/>
          <p:cNvSpPr>
            <a:spLocks noGrp="1"/>
          </p:cNvSpPr>
          <p:nvPr>
            <p:ph idx="1"/>
          </p:nvPr>
        </p:nvSpPr>
        <p:spPr>
          <a:xfrm>
            <a:off x="457200" y="1600200"/>
            <a:ext cx="3264471" cy="4525963"/>
          </a:xfrm>
        </p:spPr>
        <p:txBody>
          <a:bodyPr>
            <a:normAutofit fontScale="77500" lnSpcReduction="20000"/>
          </a:bodyPr>
          <a:lstStyle/>
          <a:p>
            <a:r>
              <a:rPr lang="en-US" dirty="0" smtClean="0"/>
              <a:t>Contour means “outline”-simplicity of line design</a:t>
            </a:r>
          </a:p>
          <a:p>
            <a:r>
              <a:rPr lang="en-US" dirty="0" smtClean="0"/>
              <a:t>Defines a form or edge-following the outermost visible exterior edge of a shape or form</a:t>
            </a:r>
          </a:p>
          <a:p>
            <a:r>
              <a:rPr lang="en-US" dirty="0" smtClean="0"/>
              <a:t>Plain contour has a clean, connected line, no shading and emphasizes an open “shell” of the subject</a:t>
            </a:r>
            <a:endParaRPr lang="en-US" dirty="0"/>
          </a:p>
        </p:txBody>
      </p:sp>
      <p:pic>
        <p:nvPicPr>
          <p:cNvPr id="4" name="Picture 3"/>
          <p:cNvPicPr>
            <a:picLocks noChangeAspect="1"/>
          </p:cNvPicPr>
          <p:nvPr/>
        </p:nvPicPr>
        <p:blipFill>
          <a:blip r:embed="rId2"/>
          <a:stretch>
            <a:fillRect/>
          </a:stretch>
        </p:blipFill>
        <p:spPr>
          <a:xfrm>
            <a:off x="3721671" y="2029444"/>
            <a:ext cx="5295328" cy="3517611"/>
          </a:xfrm>
          <a:prstGeom prst="rect">
            <a:avLst/>
          </a:prstGeom>
        </p:spPr>
      </p:pic>
    </p:spTree>
    <p:extLst>
      <p:ext uri="{BB962C8B-B14F-4D97-AF65-F5344CB8AC3E}">
        <p14:creationId xmlns:p14="http://schemas.microsoft.com/office/powerpoint/2010/main" val="774730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088" y="427979"/>
            <a:ext cx="8590858" cy="2150688"/>
          </a:xfrm>
        </p:spPr>
        <p:txBody>
          <a:bodyPr>
            <a:normAutofit fontScale="92500"/>
          </a:bodyPr>
          <a:lstStyle/>
          <a:p>
            <a:r>
              <a:rPr lang="en-US" dirty="0" smtClean="0"/>
              <a:t>More complex contours can imply shading values through interior outlines and may have line textures</a:t>
            </a:r>
          </a:p>
          <a:p>
            <a:r>
              <a:rPr lang="en-US" dirty="0" smtClean="0"/>
              <a:t>Pencil drawings, ball point pen and black markers are good practice tools</a:t>
            </a:r>
          </a:p>
        </p:txBody>
      </p:sp>
      <p:pic>
        <p:nvPicPr>
          <p:cNvPr id="4" name="Picture 3"/>
          <p:cNvPicPr>
            <a:picLocks noChangeAspect="1"/>
          </p:cNvPicPr>
          <p:nvPr/>
        </p:nvPicPr>
        <p:blipFill>
          <a:blip r:embed="rId2"/>
          <a:stretch>
            <a:fillRect/>
          </a:stretch>
        </p:blipFill>
        <p:spPr>
          <a:xfrm>
            <a:off x="179465" y="2748520"/>
            <a:ext cx="6585034" cy="3929070"/>
          </a:xfrm>
          <a:prstGeom prst="rect">
            <a:avLst/>
          </a:prstGeom>
        </p:spPr>
      </p:pic>
      <p:sp>
        <p:nvSpPr>
          <p:cNvPr id="2" name="TextBox 1"/>
          <p:cNvSpPr txBox="1"/>
          <p:nvPr/>
        </p:nvSpPr>
        <p:spPr>
          <a:xfrm>
            <a:off x="7022747" y="2925054"/>
            <a:ext cx="1895200" cy="3323987"/>
          </a:xfrm>
          <a:prstGeom prst="rect">
            <a:avLst/>
          </a:prstGeom>
          <a:noFill/>
        </p:spPr>
        <p:txBody>
          <a:bodyPr wrap="square" rtlCol="0">
            <a:spAutoFit/>
          </a:bodyPr>
          <a:lstStyle/>
          <a:p>
            <a:r>
              <a:rPr lang="en-US" sz="2400" dirty="0"/>
              <a:t>Characterized by perception and control and also demands practice to achieve competence</a:t>
            </a:r>
          </a:p>
          <a:p>
            <a:endParaRPr lang="en-US" dirty="0"/>
          </a:p>
        </p:txBody>
      </p:sp>
    </p:spTree>
    <p:extLst>
      <p:ext uri="{BB962C8B-B14F-4D97-AF65-F5344CB8AC3E}">
        <p14:creationId xmlns:p14="http://schemas.microsoft.com/office/powerpoint/2010/main" val="31830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what you know…</a:t>
            </a:r>
            <a:endParaRPr lang="en-US" dirty="0"/>
          </a:p>
        </p:txBody>
      </p:sp>
      <p:sp>
        <p:nvSpPr>
          <p:cNvPr id="3" name="Content Placeholder 2"/>
          <p:cNvSpPr>
            <a:spLocks noGrp="1"/>
          </p:cNvSpPr>
          <p:nvPr>
            <p:ph idx="1"/>
          </p:nvPr>
        </p:nvSpPr>
        <p:spPr/>
        <p:txBody>
          <a:bodyPr/>
          <a:lstStyle/>
          <a:p>
            <a:r>
              <a:rPr lang="en-US" dirty="0" smtClean="0"/>
              <a:t>Please spend about 3-5 minutes and create contour line drawings of one or two of the following items…</a:t>
            </a:r>
          </a:p>
          <a:p>
            <a:pPr lvl="1"/>
            <a:r>
              <a:rPr lang="en-US" dirty="0" smtClean="0"/>
              <a:t>Apple</a:t>
            </a:r>
          </a:p>
          <a:p>
            <a:pPr lvl="1"/>
            <a:r>
              <a:rPr lang="en-US" dirty="0" smtClean="0"/>
              <a:t>Pear</a:t>
            </a:r>
          </a:p>
          <a:p>
            <a:pPr lvl="1"/>
            <a:r>
              <a:rPr lang="en-US" dirty="0" smtClean="0"/>
              <a:t>Pumpkin</a:t>
            </a:r>
          </a:p>
          <a:p>
            <a:pPr lvl="1"/>
            <a:r>
              <a:rPr lang="en-US" dirty="0" smtClean="0"/>
              <a:t>Sunflower</a:t>
            </a:r>
          </a:p>
          <a:p>
            <a:pPr lvl="1"/>
            <a:r>
              <a:rPr lang="en-US" dirty="0" smtClean="0"/>
              <a:t>Shell</a:t>
            </a:r>
            <a:endParaRPr lang="en-US" dirty="0"/>
          </a:p>
        </p:txBody>
      </p:sp>
    </p:spTree>
    <p:extLst>
      <p:ext uri="{BB962C8B-B14F-4D97-AF65-F5344CB8AC3E}">
        <p14:creationId xmlns:p14="http://schemas.microsoft.com/office/powerpoint/2010/main" val="67229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Sculpting what you know…</a:t>
            </a:r>
            <a:endParaRPr lang="en-US" dirty="0"/>
          </a:p>
        </p:txBody>
      </p:sp>
      <p:sp>
        <p:nvSpPr>
          <p:cNvPr id="3" name="Content Placeholder 2"/>
          <p:cNvSpPr>
            <a:spLocks noGrp="1"/>
          </p:cNvSpPr>
          <p:nvPr>
            <p:ph idx="1"/>
          </p:nvPr>
        </p:nvSpPr>
        <p:spPr/>
        <p:txBody>
          <a:bodyPr>
            <a:normAutofit lnSpcReduction="10000"/>
          </a:bodyPr>
          <a:lstStyle/>
          <a:p>
            <a:r>
              <a:rPr lang="en-US" dirty="0" smtClean="0"/>
              <a:t>Using a few pieces of wire, spend about 10-15 minutes and create a 3D wire sculpture of what you just drew.</a:t>
            </a:r>
          </a:p>
          <a:p>
            <a:pPr lvl="1"/>
            <a:r>
              <a:rPr lang="en-US" dirty="0" smtClean="0"/>
              <a:t>Use short pieces of wire to start</a:t>
            </a:r>
          </a:p>
          <a:p>
            <a:pPr lvl="1"/>
            <a:r>
              <a:rPr lang="en-US" dirty="0" smtClean="0"/>
              <a:t>Use wire cutters to cut pieces if needs be</a:t>
            </a:r>
          </a:p>
          <a:p>
            <a:pPr lvl="1"/>
            <a:r>
              <a:rPr lang="en-US" dirty="0" smtClean="0"/>
              <a:t>Use your hands to manipulate the wire</a:t>
            </a:r>
          </a:p>
          <a:p>
            <a:pPr lvl="1"/>
            <a:r>
              <a:rPr lang="en-US" dirty="0" smtClean="0"/>
              <a:t>If needed, use pliers to hold two pieces for joining</a:t>
            </a:r>
          </a:p>
          <a:p>
            <a:pPr lvl="1"/>
            <a:r>
              <a:rPr lang="en-US" dirty="0" smtClean="0"/>
              <a:t>Take safety precautions</a:t>
            </a:r>
          </a:p>
          <a:p>
            <a:pPr lvl="1"/>
            <a:r>
              <a:rPr lang="en-US" dirty="0" smtClean="0"/>
              <a:t>MIND YOUR EYES</a:t>
            </a:r>
            <a:endParaRPr lang="en-US" dirty="0"/>
          </a:p>
        </p:txBody>
      </p:sp>
    </p:spTree>
    <p:extLst>
      <p:ext uri="{BB962C8B-B14F-4D97-AF65-F5344CB8AC3E}">
        <p14:creationId xmlns:p14="http://schemas.microsoft.com/office/powerpoint/2010/main" val="221294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a:t>
            </a:r>
            <a:r>
              <a:rPr lang="en-US" dirty="0" smtClean="0"/>
              <a:t>Sculpture</a:t>
            </a:r>
            <a:endParaRPr lang="en-US" dirty="0"/>
          </a:p>
        </p:txBody>
      </p:sp>
      <p:pic>
        <p:nvPicPr>
          <p:cNvPr id="4" name="Picture 3"/>
          <p:cNvPicPr>
            <a:picLocks noChangeAspect="1"/>
          </p:cNvPicPr>
          <p:nvPr/>
        </p:nvPicPr>
        <p:blipFill>
          <a:blip r:embed="rId2"/>
          <a:stretch>
            <a:fillRect/>
          </a:stretch>
        </p:blipFill>
        <p:spPr>
          <a:xfrm>
            <a:off x="1433950" y="1720700"/>
            <a:ext cx="6276097" cy="4707073"/>
          </a:xfrm>
          <a:prstGeom prst="rect">
            <a:avLst/>
          </a:prstGeom>
        </p:spPr>
      </p:pic>
      <p:sp>
        <p:nvSpPr>
          <p:cNvPr id="5" name="TextBox 4"/>
          <p:cNvSpPr txBox="1"/>
          <p:nvPr/>
        </p:nvSpPr>
        <p:spPr>
          <a:xfrm>
            <a:off x="389214" y="6535331"/>
            <a:ext cx="7320833" cy="646331"/>
          </a:xfrm>
          <a:prstGeom prst="rect">
            <a:avLst/>
          </a:prstGeom>
          <a:noFill/>
        </p:spPr>
        <p:txBody>
          <a:bodyPr wrap="square" rtlCol="0">
            <a:spAutoFit/>
          </a:bodyPr>
          <a:lstStyle/>
          <a:p>
            <a:pPr>
              <a:defRPr/>
            </a:pPr>
            <a:r>
              <a:rPr lang="en-US" i="1" dirty="0">
                <a:latin typeface="Arial" charset="0"/>
              </a:rPr>
              <a:t>Hare and the </a:t>
            </a:r>
            <a:r>
              <a:rPr lang="en-US" i="1" dirty="0" smtClean="0">
                <a:latin typeface="Arial" charset="0"/>
              </a:rPr>
              <a:t>Minotaur </a:t>
            </a:r>
            <a:r>
              <a:rPr lang="en-US" dirty="0" smtClean="0">
                <a:latin typeface="Arial" charset="0"/>
              </a:rPr>
              <a:t>Sophie Ryder, Wire </a:t>
            </a:r>
            <a:r>
              <a:rPr lang="en-US" dirty="0">
                <a:latin typeface="Arial" charset="0"/>
              </a:rPr>
              <a:t>and </a:t>
            </a:r>
            <a:r>
              <a:rPr lang="en-US" dirty="0" smtClean="0">
                <a:latin typeface="Arial" charset="0"/>
              </a:rPr>
              <a:t>Bronze 2008</a:t>
            </a:r>
            <a:endParaRPr lang="en-US" dirty="0">
              <a:latin typeface="Arial" charset="0"/>
            </a:endParaRPr>
          </a:p>
          <a:p>
            <a:endParaRPr lang="en-US" dirty="0"/>
          </a:p>
        </p:txBody>
      </p:sp>
    </p:spTree>
    <p:extLst>
      <p:ext uri="{BB962C8B-B14F-4D97-AF65-F5344CB8AC3E}">
        <p14:creationId xmlns:p14="http://schemas.microsoft.com/office/powerpoint/2010/main" val="1113207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what you see…</a:t>
            </a:r>
            <a:endParaRPr lang="en-US" dirty="0"/>
          </a:p>
        </p:txBody>
      </p:sp>
      <p:sp>
        <p:nvSpPr>
          <p:cNvPr id="3" name="Content Placeholder 2"/>
          <p:cNvSpPr>
            <a:spLocks noGrp="1"/>
          </p:cNvSpPr>
          <p:nvPr>
            <p:ph idx="1"/>
          </p:nvPr>
        </p:nvSpPr>
        <p:spPr/>
        <p:txBody>
          <a:bodyPr/>
          <a:lstStyle/>
          <a:p>
            <a:r>
              <a:rPr lang="en-US" dirty="0" smtClean="0"/>
              <a:t>Now that you have these items in front of you.. Look again!!</a:t>
            </a:r>
          </a:p>
          <a:p>
            <a:r>
              <a:rPr lang="en-US" dirty="0" smtClean="0"/>
              <a:t>Are there shapes, lines, contours that you forgot about?</a:t>
            </a:r>
          </a:p>
          <a:p>
            <a:r>
              <a:rPr lang="en-US" dirty="0" smtClean="0"/>
              <a:t>Are there details you can add to enhance your drawing?</a:t>
            </a:r>
          </a:p>
          <a:p>
            <a:r>
              <a:rPr lang="en-US" dirty="0" smtClean="0"/>
              <a:t>Let’s review and practice on a new sheet of paper…</a:t>
            </a:r>
            <a:endParaRPr lang="en-US" dirty="0"/>
          </a:p>
        </p:txBody>
      </p:sp>
    </p:spTree>
    <p:extLst>
      <p:ext uri="{BB962C8B-B14F-4D97-AF65-F5344CB8AC3E}">
        <p14:creationId xmlns:p14="http://schemas.microsoft.com/office/powerpoint/2010/main" val="329844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again…</a:t>
            </a:r>
            <a:endParaRPr lang="en-US" dirty="0"/>
          </a:p>
        </p:txBody>
      </p:sp>
      <p:sp>
        <p:nvSpPr>
          <p:cNvPr id="3" name="Content Placeholder 2"/>
          <p:cNvSpPr>
            <a:spLocks noGrp="1"/>
          </p:cNvSpPr>
          <p:nvPr>
            <p:ph idx="1"/>
          </p:nvPr>
        </p:nvSpPr>
        <p:spPr/>
        <p:txBody>
          <a:bodyPr/>
          <a:lstStyle/>
          <a:p>
            <a:r>
              <a:rPr lang="en-US" dirty="0" smtClean="0"/>
              <a:t>Focus on the lines that create the overall shape and form of the object - draw lightly with your pencil</a:t>
            </a:r>
          </a:p>
          <a:p>
            <a:r>
              <a:rPr lang="en-US" dirty="0" smtClean="0"/>
              <a:t>Refine the lines to more specifically define the outline/shape-press a little bit more firmly with your pencil</a:t>
            </a:r>
          </a:p>
          <a:p>
            <a:r>
              <a:rPr lang="en-US" dirty="0" smtClean="0"/>
              <a:t>Think about what the essential lines are in order to imply and show the objects essence</a:t>
            </a:r>
            <a:endParaRPr lang="en-US" dirty="0"/>
          </a:p>
        </p:txBody>
      </p:sp>
    </p:spTree>
    <p:extLst>
      <p:ext uri="{BB962C8B-B14F-4D97-AF65-F5344CB8AC3E}">
        <p14:creationId xmlns:p14="http://schemas.microsoft.com/office/powerpoint/2010/main" val="196258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Cross Contour Lines</a:t>
            </a:r>
            <a:endParaRPr lang="en-US" dirty="0"/>
          </a:p>
        </p:txBody>
      </p:sp>
      <p:pic>
        <p:nvPicPr>
          <p:cNvPr id="5" name="Picture 4"/>
          <p:cNvPicPr>
            <a:picLocks noChangeAspect="1"/>
          </p:cNvPicPr>
          <p:nvPr/>
        </p:nvPicPr>
        <p:blipFill>
          <a:blip r:embed="rId2"/>
          <a:stretch>
            <a:fillRect/>
          </a:stretch>
        </p:blipFill>
        <p:spPr>
          <a:xfrm>
            <a:off x="457200" y="1767275"/>
            <a:ext cx="4364461" cy="4730268"/>
          </a:xfrm>
          <a:prstGeom prst="rect">
            <a:avLst/>
          </a:prstGeom>
        </p:spPr>
      </p:pic>
      <p:sp>
        <p:nvSpPr>
          <p:cNvPr id="6" name="TextBox 5"/>
          <p:cNvSpPr txBox="1"/>
          <p:nvPr/>
        </p:nvSpPr>
        <p:spPr>
          <a:xfrm>
            <a:off x="5510470" y="2048693"/>
            <a:ext cx="3176330" cy="2523768"/>
          </a:xfrm>
          <a:prstGeom prst="rect">
            <a:avLst/>
          </a:prstGeom>
          <a:noFill/>
        </p:spPr>
        <p:txBody>
          <a:bodyPr wrap="square" rtlCol="0">
            <a:spAutoFit/>
          </a:bodyPr>
          <a:lstStyle/>
          <a:p>
            <a:r>
              <a:rPr lang="en-US" sz="2800" dirty="0"/>
              <a:t>Once you have the outline, add a few additional lines to begin to give your drawing depth.</a:t>
            </a:r>
          </a:p>
          <a:p>
            <a:endParaRPr lang="en-US" dirty="0"/>
          </a:p>
        </p:txBody>
      </p:sp>
    </p:spTree>
    <p:extLst>
      <p:ext uri="{BB962C8B-B14F-4D97-AF65-F5344CB8AC3E}">
        <p14:creationId xmlns:p14="http://schemas.microsoft.com/office/powerpoint/2010/main" val="2162926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again…</a:t>
            </a:r>
            <a:endParaRPr lang="en-US" dirty="0"/>
          </a:p>
        </p:txBody>
      </p:sp>
      <p:sp>
        <p:nvSpPr>
          <p:cNvPr id="3" name="Content Placeholder 2"/>
          <p:cNvSpPr>
            <a:spLocks noGrp="1"/>
          </p:cNvSpPr>
          <p:nvPr>
            <p:ph idx="1"/>
          </p:nvPr>
        </p:nvSpPr>
        <p:spPr/>
        <p:txBody>
          <a:bodyPr/>
          <a:lstStyle/>
          <a:p>
            <a:r>
              <a:rPr lang="en-US" dirty="0" smtClean="0"/>
              <a:t>When your drawing is complete trace over the final pencil lines with Sharpie marker</a:t>
            </a:r>
          </a:p>
          <a:p>
            <a:r>
              <a:rPr lang="en-US" dirty="0" smtClean="0"/>
              <a:t>Save your drawing</a:t>
            </a:r>
            <a:endParaRPr lang="en-US" dirty="0"/>
          </a:p>
        </p:txBody>
      </p:sp>
    </p:spTree>
    <p:extLst>
      <p:ext uri="{BB962C8B-B14F-4D97-AF65-F5344CB8AC3E}">
        <p14:creationId xmlns:p14="http://schemas.microsoft.com/office/powerpoint/2010/main" val="76444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again…</a:t>
            </a:r>
            <a:endParaRPr lang="en-US" dirty="0"/>
          </a:p>
        </p:txBody>
      </p:sp>
      <p:sp>
        <p:nvSpPr>
          <p:cNvPr id="3" name="Content Placeholder 2"/>
          <p:cNvSpPr>
            <a:spLocks noGrp="1"/>
          </p:cNvSpPr>
          <p:nvPr>
            <p:ph idx="1"/>
          </p:nvPr>
        </p:nvSpPr>
        <p:spPr/>
        <p:txBody>
          <a:bodyPr/>
          <a:lstStyle/>
          <a:p>
            <a:r>
              <a:rPr lang="en-US" dirty="0" smtClean="0"/>
              <a:t>Create a new 3D version based on your new drawing.</a:t>
            </a:r>
          </a:p>
          <a:p>
            <a:pPr lvl="1"/>
            <a:r>
              <a:rPr lang="en-US" dirty="0" smtClean="0"/>
              <a:t>Remember it can be viewed from all sides</a:t>
            </a:r>
          </a:p>
          <a:p>
            <a:pPr lvl="1"/>
            <a:r>
              <a:rPr lang="en-US" dirty="0" smtClean="0"/>
              <a:t>Consider the form, volume and space of the object</a:t>
            </a:r>
          </a:p>
          <a:p>
            <a:pPr lvl="1"/>
            <a:r>
              <a:rPr lang="en-US" dirty="0" smtClean="0"/>
              <a:t>Make sure it can stand or sit on the table</a:t>
            </a:r>
            <a:endParaRPr lang="en-US" dirty="0"/>
          </a:p>
        </p:txBody>
      </p:sp>
    </p:spTree>
    <p:extLst>
      <p:ext uri="{BB962C8B-B14F-4D97-AF65-F5344CB8AC3E}">
        <p14:creationId xmlns:p14="http://schemas.microsoft.com/office/powerpoint/2010/main" val="13360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Sophie Ryder</a:t>
            </a:r>
            <a:endParaRPr lang="en-US" dirty="0"/>
          </a:p>
        </p:txBody>
      </p:sp>
      <p:sp>
        <p:nvSpPr>
          <p:cNvPr id="4" name="TextBox 3"/>
          <p:cNvSpPr txBox="1"/>
          <p:nvPr/>
        </p:nvSpPr>
        <p:spPr>
          <a:xfrm>
            <a:off x="1249586" y="6232156"/>
            <a:ext cx="2787227" cy="646331"/>
          </a:xfrm>
          <a:prstGeom prst="rect">
            <a:avLst/>
          </a:prstGeom>
          <a:noFill/>
        </p:spPr>
        <p:txBody>
          <a:bodyPr wrap="none" rtlCol="0">
            <a:spAutoFit/>
          </a:bodyPr>
          <a:lstStyle/>
          <a:p>
            <a:pPr>
              <a:defRPr/>
            </a:pPr>
            <a:r>
              <a:rPr lang="en-US" i="1" dirty="0">
                <a:latin typeface="Arial" charset="0"/>
              </a:rPr>
              <a:t>Eye in the </a:t>
            </a:r>
            <a:r>
              <a:rPr lang="en-US" i="1" dirty="0" smtClean="0">
                <a:latin typeface="Arial" charset="0"/>
              </a:rPr>
              <a:t>Sky </a:t>
            </a:r>
            <a:r>
              <a:rPr lang="en-US" dirty="0" smtClean="0">
                <a:latin typeface="Arial" charset="0"/>
              </a:rPr>
              <a:t>Wire 2008</a:t>
            </a:r>
            <a:endParaRPr lang="en-US" dirty="0">
              <a:latin typeface="Arial" charset="0"/>
            </a:endParaRPr>
          </a:p>
          <a:p>
            <a:endParaRPr lang="en-US" dirty="0"/>
          </a:p>
        </p:txBody>
      </p:sp>
      <p:pic>
        <p:nvPicPr>
          <p:cNvPr id="5" name="Picture 4"/>
          <p:cNvPicPr>
            <a:picLocks noChangeAspect="1"/>
          </p:cNvPicPr>
          <p:nvPr/>
        </p:nvPicPr>
        <p:blipFill>
          <a:blip r:embed="rId3"/>
          <a:stretch>
            <a:fillRect/>
          </a:stretch>
        </p:blipFill>
        <p:spPr>
          <a:xfrm>
            <a:off x="1249586" y="1417638"/>
            <a:ext cx="6095620" cy="4571715"/>
          </a:xfrm>
          <a:prstGeom prst="rect">
            <a:avLst/>
          </a:prstGeom>
        </p:spPr>
      </p:pic>
    </p:spTree>
    <p:extLst>
      <p:ext uri="{BB962C8B-B14F-4D97-AF65-F5344CB8AC3E}">
        <p14:creationId xmlns:p14="http://schemas.microsoft.com/office/powerpoint/2010/main" val="3911532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707549"/>
            <a:ext cx="4839665" cy="3218377"/>
          </a:xfrm>
          <a:prstGeom prst="rect">
            <a:avLst/>
          </a:prstGeom>
        </p:spPr>
      </p:pic>
      <p:pic>
        <p:nvPicPr>
          <p:cNvPr id="7" name="Picture 6"/>
          <p:cNvPicPr>
            <a:picLocks noChangeAspect="1"/>
          </p:cNvPicPr>
          <p:nvPr/>
        </p:nvPicPr>
        <p:blipFill>
          <a:blip r:embed="rId3"/>
          <a:stretch>
            <a:fillRect/>
          </a:stretch>
        </p:blipFill>
        <p:spPr>
          <a:xfrm>
            <a:off x="5918200" y="707549"/>
            <a:ext cx="2692400" cy="4064000"/>
          </a:xfrm>
          <a:prstGeom prst="rect">
            <a:avLst/>
          </a:prstGeom>
        </p:spPr>
      </p:pic>
      <p:pic>
        <p:nvPicPr>
          <p:cNvPr id="8" name="Picture 7"/>
          <p:cNvPicPr>
            <a:picLocks noChangeAspect="1"/>
          </p:cNvPicPr>
          <p:nvPr/>
        </p:nvPicPr>
        <p:blipFill>
          <a:blip r:embed="rId4"/>
          <a:stretch>
            <a:fillRect/>
          </a:stretch>
        </p:blipFill>
        <p:spPr>
          <a:xfrm>
            <a:off x="762000" y="4069794"/>
            <a:ext cx="2883229" cy="2534206"/>
          </a:xfrm>
          <a:prstGeom prst="rect">
            <a:avLst/>
          </a:prstGeom>
        </p:spPr>
      </p:pic>
      <p:sp>
        <p:nvSpPr>
          <p:cNvPr id="9" name="TextBox 8"/>
          <p:cNvSpPr txBox="1"/>
          <p:nvPr/>
        </p:nvSpPr>
        <p:spPr>
          <a:xfrm>
            <a:off x="5601665" y="5667015"/>
            <a:ext cx="2505013" cy="584776"/>
          </a:xfrm>
          <a:prstGeom prst="rect">
            <a:avLst/>
          </a:prstGeom>
          <a:noFill/>
        </p:spPr>
        <p:txBody>
          <a:bodyPr wrap="none" rtlCol="0">
            <a:spAutoFit/>
          </a:bodyPr>
          <a:lstStyle/>
          <a:p>
            <a:r>
              <a:rPr lang="en-US" sz="3200" dirty="0" smtClean="0">
                <a:hlinkClick r:id="rId5"/>
              </a:rPr>
              <a:t>David Oliveira</a:t>
            </a:r>
            <a:endParaRPr lang="en-US" sz="3200" dirty="0"/>
          </a:p>
        </p:txBody>
      </p:sp>
    </p:spTree>
    <p:extLst>
      <p:ext uri="{BB962C8B-B14F-4D97-AF65-F5344CB8AC3E}">
        <p14:creationId xmlns:p14="http://schemas.microsoft.com/office/powerpoint/2010/main" val="326045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Elizabeth Berrien</a:t>
            </a:r>
            <a:endParaRPr lang="en-US" dirty="0"/>
          </a:p>
        </p:txBody>
      </p:sp>
      <p:pic>
        <p:nvPicPr>
          <p:cNvPr id="4" name="Picture 3"/>
          <p:cNvPicPr>
            <a:picLocks noChangeAspect="1"/>
          </p:cNvPicPr>
          <p:nvPr/>
        </p:nvPicPr>
        <p:blipFill>
          <a:blip r:embed="rId3"/>
          <a:stretch>
            <a:fillRect/>
          </a:stretch>
        </p:blipFill>
        <p:spPr>
          <a:xfrm>
            <a:off x="5010322" y="1625600"/>
            <a:ext cx="3676478" cy="3657600"/>
          </a:xfrm>
          <a:prstGeom prst="rect">
            <a:avLst/>
          </a:prstGeom>
        </p:spPr>
      </p:pic>
      <p:pic>
        <p:nvPicPr>
          <p:cNvPr id="5" name="Picture 4"/>
          <p:cNvPicPr>
            <a:picLocks noChangeAspect="1"/>
          </p:cNvPicPr>
          <p:nvPr/>
        </p:nvPicPr>
        <p:blipFill>
          <a:blip r:embed="rId4"/>
          <a:stretch>
            <a:fillRect/>
          </a:stretch>
        </p:blipFill>
        <p:spPr>
          <a:xfrm>
            <a:off x="457200" y="1625600"/>
            <a:ext cx="4266485" cy="4856162"/>
          </a:xfrm>
          <a:prstGeom prst="rect">
            <a:avLst/>
          </a:prstGeom>
        </p:spPr>
      </p:pic>
    </p:spTree>
    <p:extLst>
      <p:ext uri="{BB962C8B-B14F-4D97-AF65-F5344CB8AC3E}">
        <p14:creationId xmlns:p14="http://schemas.microsoft.com/office/powerpoint/2010/main" val="289615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descr="alexander-cal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47800"/>
            <a:ext cx="2298700" cy="3308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a:xfrm>
            <a:off x="609600" y="609600"/>
            <a:ext cx="7848600" cy="762000"/>
          </a:xfrm>
        </p:spPr>
        <p:txBody>
          <a:bodyPr>
            <a:normAutofit/>
          </a:bodyPr>
          <a:lstStyle/>
          <a:p>
            <a:pPr>
              <a:lnSpc>
                <a:spcPct val="70000"/>
              </a:lnSpc>
            </a:pPr>
            <a:r>
              <a:rPr lang="en-US" sz="4000" dirty="0">
                <a:solidFill>
                  <a:srgbClr val="000000"/>
                </a:solidFill>
                <a:latin typeface="Copperplate" charset="0"/>
              </a:rPr>
              <a:t>Alexander Calder</a:t>
            </a:r>
            <a:endParaRPr lang="en-US" sz="4000" dirty="0">
              <a:solidFill>
                <a:srgbClr val="000000"/>
              </a:solidFill>
            </a:endParaRPr>
          </a:p>
        </p:txBody>
      </p:sp>
      <p:sp>
        <p:nvSpPr>
          <p:cNvPr id="1037" name="Text Box 13"/>
          <p:cNvSpPr txBox="1">
            <a:spLocks noChangeArrowheads="1"/>
          </p:cNvSpPr>
          <p:nvPr/>
        </p:nvSpPr>
        <p:spPr bwMode="auto">
          <a:xfrm>
            <a:off x="381000" y="1676400"/>
            <a:ext cx="5486400"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dirty="0">
                <a:latin typeface="Copperplate" charset="0"/>
              </a:rPr>
              <a:t>Alexander Calder was born in </a:t>
            </a:r>
            <a:r>
              <a:rPr lang="en-US" sz="2000" dirty="0" err="1">
                <a:latin typeface="Copperplate" charset="0"/>
              </a:rPr>
              <a:t>Lawnton</a:t>
            </a:r>
            <a:r>
              <a:rPr lang="en-US" sz="2000" dirty="0">
                <a:latin typeface="Copperplate" charset="0"/>
              </a:rPr>
              <a:t>, Pennsylvania on July 22, 1898 into a family of artists. The family moved to California when he was a boy. He began using scraps of wire he found in the street to make jewelry and beads for his sister</a:t>
            </a:r>
            <a:r>
              <a:rPr lang="ja-JP" altLang="en-US" sz="2000" dirty="0">
                <a:latin typeface="Copperplate" charset="0"/>
              </a:rPr>
              <a:t>’</a:t>
            </a:r>
            <a:r>
              <a:rPr lang="en-US" sz="2000" dirty="0">
                <a:latin typeface="Copperplate" charset="0"/>
              </a:rPr>
              <a:t>s dolls. </a:t>
            </a:r>
            <a:endParaRPr lang="en-US" dirty="0"/>
          </a:p>
        </p:txBody>
      </p:sp>
      <p:pic>
        <p:nvPicPr>
          <p:cNvPr id="1057" name="Picture 33" descr="USA Map Only"/>
          <p:cNvPicPr>
            <a:picLocks noChangeAspect="1" noChangeArrowheads="1"/>
          </p:cNvPicPr>
          <p:nvPr/>
        </p:nvPicPr>
        <p:blipFill rotWithShape="1">
          <a:blip r:embed="rId4">
            <a:extLst>
              <a:ext uri="{28A0092B-C50C-407E-A947-70E740481C1C}">
                <a14:useLocalDpi xmlns:a14="http://schemas.microsoft.com/office/drawing/2010/main" val="0"/>
              </a:ext>
            </a:extLst>
          </a:blip>
          <a:srcRect l="75468" t="22325" r="829" b="50201"/>
          <a:stretch/>
        </p:blipFill>
        <p:spPr bwMode="auto">
          <a:xfrm>
            <a:off x="1371600" y="4343400"/>
            <a:ext cx="28321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045" name="AutoShape 21"/>
          <p:cNvSpPr>
            <a:spLocks noChangeArrowheads="1"/>
          </p:cNvSpPr>
          <p:nvPr/>
        </p:nvSpPr>
        <p:spPr bwMode="auto">
          <a:xfrm>
            <a:off x="2362200" y="5334000"/>
            <a:ext cx="190500" cy="190500"/>
          </a:xfrm>
          <a:prstGeom prst="star5">
            <a:avLst/>
          </a:prstGeom>
          <a:solidFill>
            <a:srgbClr val="F80000"/>
          </a:solidFill>
          <a:ln w="9525">
            <a:solidFill>
              <a:srgbClr val="FFFFFF"/>
            </a:solidFill>
            <a:miter lim="800000"/>
            <a:headEnd/>
            <a:tailEnd/>
          </a:ln>
        </p:spPr>
        <p:txBody>
          <a:bodyPr wrap="none" anchor="ctr"/>
          <a:lstStyle/>
          <a:p>
            <a:pPr algn="ctr"/>
            <a:endParaRPr lang="en-US"/>
          </a:p>
        </p:txBody>
      </p:sp>
      <p:sp>
        <p:nvSpPr>
          <p:cNvPr id="9" name="AutoShape 21"/>
          <p:cNvSpPr>
            <a:spLocks noChangeArrowheads="1"/>
          </p:cNvSpPr>
          <p:nvPr/>
        </p:nvSpPr>
        <p:spPr bwMode="auto">
          <a:xfrm>
            <a:off x="2971800" y="4953000"/>
            <a:ext cx="190500" cy="190500"/>
          </a:xfrm>
          <a:prstGeom prst="star5">
            <a:avLst/>
          </a:prstGeom>
          <a:solidFill>
            <a:srgbClr val="F80000"/>
          </a:solidFill>
          <a:ln w="9525">
            <a:solidFill>
              <a:srgbClr val="FFFFFF"/>
            </a:solidFill>
            <a:miter lim="800000"/>
            <a:headEnd/>
            <a:tailEnd/>
          </a:ln>
        </p:spPr>
        <p:txBody>
          <a:bodyPr wrap="none" anchor="ctr"/>
          <a:lstStyle/>
          <a:p>
            <a:pPr algn="ctr"/>
            <a:endParaRPr lang="en-US"/>
          </a:p>
        </p:txBody>
      </p:sp>
    </p:spTree>
    <p:extLst>
      <p:ext uri="{BB962C8B-B14F-4D97-AF65-F5344CB8AC3E}">
        <p14:creationId xmlns:p14="http://schemas.microsoft.com/office/powerpoint/2010/main" val="815148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Text Box 12"/>
          <p:cNvSpPr txBox="1">
            <a:spLocks noChangeArrowheads="1"/>
          </p:cNvSpPr>
          <p:nvPr/>
        </p:nvSpPr>
        <p:spPr bwMode="auto">
          <a:xfrm>
            <a:off x="457200" y="914400"/>
            <a:ext cx="4038600" cy="476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2000" dirty="0">
                <a:solidFill>
                  <a:srgbClr val="000000"/>
                </a:solidFill>
                <a:latin typeface="Copperplate" charset="0"/>
              </a:rPr>
              <a:t>When he was in fourth grade, he sculpted a dog and a duck out of sheet brass as Christmas presents for his parents. The duck was </a:t>
            </a:r>
            <a:r>
              <a:rPr lang="ja-JP" altLang="en-US" sz="2000" dirty="0">
                <a:solidFill>
                  <a:srgbClr val="000000"/>
                </a:solidFill>
                <a:latin typeface="Copperplate" charset="0"/>
              </a:rPr>
              <a:t>“</a:t>
            </a:r>
            <a:r>
              <a:rPr lang="en-US" sz="2000" dirty="0">
                <a:solidFill>
                  <a:srgbClr val="000000"/>
                </a:solidFill>
                <a:latin typeface="Copperplate" charset="0"/>
              </a:rPr>
              <a:t>kinetic</a:t>
            </a:r>
            <a:r>
              <a:rPr lang="ja-JP" altLang="en-US" sz="2000" dirty="0">
                <a:solidFill>
                  <a:srgbClr val="000000"/>
                </a:solidFill>
                <a:latin typeface="Copperplate" charset="0"/>
              </a:rPr>
              <a:t>”</a:t>
            </a:r>
            <a:r>
              <a:rPr lang="en-US" sz="2000" dirty="0">
                <a:solidFill>
                  <a:srgbClr val="000000"/>
                </a:solidFill>
                <a:latin typeface="Copperplate" charset="0"/>
              </a:rPr>
              <a:t> because it rocked when touched. During his high school years, his family moved back and forth between New York and California. He studied mechanical engineering in college, graduating in 1919. For the next several years, he worked as an engineer, but finally he decided he would like to be an artist.</a:t>
            </a:r>
          </a:p>
        </p:txBody>
      </p:sp>
      <p:sp>
        <p:nvSpPr>
          <p:cNvPr id="6183" name="Rectangle 39"/>
          <p:cNvSpPr>
            <a:spLocks noGrp="1" noChangeArrowheads="1"/>
          </p:cNvSpPr>
          <p:nvPr>
            <p:ph type="title"/>
          </p:nvPr>
        </p:nvSpPr>
        <p:spPr>
          <a:xfrm>
            <a:off x="5257800" y="3352800"/>
            <a:ext cx="3048000" cy="381000"/>
          </a:xfrm>
          <a:noFill/>
          <a:ln/>
        </p:spPr>
        <p:txBody>
          <a:bodyPr/>
          <a:lstStyle/>
          <a:p>
            <a:pPr>
              <a:lnSpc>
                <a:spcPct val="80000"/>
              </a:lnSpc>
            </a:pPr>
            <a:r>
              <a:rPr lang="en-US" sz="1600">
                <a:solidFill>
                  <a:schemeClr val="folHlink"/>
                </a:solidFill>
                <a:latin typeface="Copperplate" charset="0"/>
              </a:rPr>
              <a:t>Dog (1909)</a:t>
            </a:r>
            <a:endParaRPr lang="en-US"/>
          </a:p>
        </p:txBody>
      </p:sp>
      <p:pic>
        <p:nvPicPr>
          <p:cNvPr id="6184" name="Picture 40" descr="a15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3711575" cy="2625725"/>
          </a:xfrm>
          <a:prstGeom prst="rect">
            <a:avLst/>
          </a:prstGeom>
          <a:noFill/>
          <a:extLst>
            <a:ext uri="{909E8E84-426E-40DD-AFC4-6F175D3DCCD1}">
              <a14:hiddenFill xmlns:a14="http://schemas.microsoft.com/office/drawing/2010/main">
                <a:solidFill>
                  <a:srgbClr val="FFFFFF"/>
                </a:solidFill>
              </a14:hiddenFill>
            </a:ext>
          </a:extLst>
        </p:spPr>
      </p:pic>
      <p:pic>
        <p:nvPicPr>
          <p:cNvPr id="6185" name="Picture 41" descr="a163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65550"/>
            <a:ext cx="3756025" cy="2203450"/>
          </a:xfrm>
          <a:prstGeom prst="rect">
            <a:avLst/>
          </a:prstGeom>
          <a:noFill/>
          <a:extLst>
            <a:ext uri="{909E8E84-426E-40DD-AFC4-6F175D3DCCD1}">
              <a14:hiddenFill xmlns:a14="http://schemas.microsoft.com/office/drawing/2010/main">
                <a:solidFill>
                  <a:srgbClr val="FFFFFF"/>
                </a:solidFill>
              </a14:hiddenFill>
            </a:ext>
          </a:extLst>
        </p:spPr>
      </p:pic>
      <p:sp>
        <p:nvSpPr>
          <p:cNvPr id="6186" name="Rectangle 42"/>
          <p:cNvSpPr>
            <a:spLocks noChangeArrowheads="1"/>
          </p:cNvSpPr>
          <p:nvPr/>
        </p:nvSpPr>
        <p:spPr bwMode="auto">
          <a:xfrm>
            <a:off x="5181600" y="6019800"/>
            <a:ext cx="3048000" cy="3810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lnSpc>
                <a:spcPct val="80000"/>
              </a:lnSpc>
            </a:pPr>
            <a:r>
              <a:rPr lang="en-US" sz="1600">
                <a:solidFill>
                  <a:schemeClr val="folHlink"/>
                </a:solidFill>
                <a:latin typeface="Copperplate" charset="0"/>
                <a:ea typeface="MS Pゴシック" charset="0"/>
                <a:cs typeface="MS Pゴシック" charset="0"/>
              </a:rPr>
              <a:t>Duck (1909)</a:t>
            </a:r>
            <a:endParaRPr lang="en-US" sz="4400">
              <a:solidFill>
                <a:schemeClr val="tx2"/>
              </a:solidFill>
              <a:latin typeface="Copperplate Gothic Light" charset="0"/>
              <a:ea typeface="MS Pゴシック" charset="0"/>
              <a:cs typeface="MS Pゴシック" charset="0"/>
            </a:endParaRPr>
          </a:p>
        </p:txBody>
      </p:sp>
    </p:spTree>
    <p:extLst>
      <p:ext uri="{BB962C8B-B14F-4D97-AF65-F5344CB8AC3E}">
        <p14:creationId xmlns:p14="http://schemas.microsoft.com/office/powerpoint/2010/main" val="2290042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6" name="Rectangle 22"/>
          <p:cNvSpPr>
            <a:spLocks noGrp="1" noChangeArrowheads="1"/>
          </p:cNvSpPr>
          <p:nvPr>
            <p:ph type="title"/>
          </p:nvPr>
        </p:nvSpPr>
        <p:spPr>
          <a:xfrm>
            <a:off x="838200" y="4876800"/>
            <a:ext cx="4876800" cy="609600"/>
          </a:xfrm>
          <a:noFill/>
          <a:ln/>
        </p:spPr>
        <p:txBody>
          <a:bodyPr/>
          <a:lstStyle/>
          <a:p>
            <a:pPr>
              <a:lnSpc>
                <a:spcPct val="80000"/>
              </a:lnSpc>
            </a:pPr>
            <a:r>
              <a:rPr lang="en-US" sz="1600">
                <a:solidFill>
                  <a:schemeClr val="folHlink"/>
                </a:solidFill>
                <a:latin typeface="Copperplate" charset="0"/>
              </a:rPr>
              <a:t>The Flying Trapeze (1925)</a:t>
            </a:r>
            <a:endParaRPr lang="en-US"/>
          </a:p>
        </p:txBody>
      </p:sp>
      <p:sp>
        <p:nvSpPr>
          <p:cNvPr id="47142" name="Text Box 38"/>
          <p:cNvSpPr txBox="1">
            <a:spLocks noChangeArrowheads="1"/>
          </p:cNvSpPr>
          <p:nvPr/>
        </p:nvSpPr>
        <p:spPr bwMode="auto">
          <a:xfrm>
            <a:off x="5715000" y="304800"/>
            <a:ext cx="3048000" cy="628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1800" dirty="0">
                <a:solidFill>
                  <a:srgbClr val="000000"/>
                </a:solidFill>
                <a:latin typeface="Copperplate" charset="0"/>
              </a:rPr>
              <a:t>He moved to New York and enrolled in the art students</a:t>
            </a:r>
            <a:r>
              <a:rPr lang="ja-JP" altLang="en-US" sz="1800" dirty="0">
                <a:solidFill>
                  <a:srgbClr val="000000"/>
                </a:solidFill>
                <a:latin typeface="Copperplate" charset="0"/>
              </a:rPr>
              <a:t>’</a:t>
            </a:r>
            <a:r>
              <a:rPr lang="en-US" sz="1800" dirty="0">
                <a:solidFill>
                  <a:srgbClr val="000000"/>
                </a:solidFill>
                <a:latin typeface="Copperplate" charset="0"/>
              </a:rPr>
              <a:t> League. One of his assignments was to sketch the Ringling Bros. Barnum &amp; Bailey Circus. He became very interested in the circus, and would continue to create circus inspired art  all through his career. In 1926, he moved to Paris and took up with a community of artists. He began to make toys, creating his </a:t>
            </a:r>
            <a:r>
              <a:rPr lang="ja-JP" altLang="en-US" sz="1800" dirty="0">
                <a:solidFill>
                  <a:srgbClr val="000000"/>
                </a:solidFill>
                <a:latin typeface="Copperplate" charset="0"/>
              </a:rPr>
              <a:t>“</a:t>
            </a:r>
            <a:r>
              <a:rPr lang="en-US" sz="1800" dirty="0">
                <a:solidFill>
                  <a:srgbClr val="000000"/>
                </a:solidFill>
                <a:latin typeface="Copperplate" charset="0"/>
              </a:rPr>
              <a:t>Cirque Calder</a:t>
            </a:r>
            <a:r>
              <a:rPr lang="ja-JP" altLang="en-US" sz="1800" dirty="0">
                <a:solidFill>
                  <a:srgbClr val="000000"/>
                </a:solidFill>
                <a:latin typeface="Copperplate" charset="0"/>
              </a:rPr>
              <a:t>”</a:t>
            </a:r>
            <a:r>
              <a:rPr lang="en-US" sz="1800" dirty="0">
                <a:solidFill>
                  <a:srgbClr val="000000"/>
                </a:solidFill>
                <a:latin typeface="Copperplate" charset="0"/>
              </a:rPr>
              <a:t>, a miniature circus made of wire, string, rubber &amp; cloth. He made it small so he could fit it into a suitcase, allowing him to travel around giving </a:t>
            </a:r>
            <a:r>
              <a:rPr lang="ja-JP" altLang="en-US" sz="1800" dirty="0">
                <a:solidFill>
                  <a:srgbClr val="000000"/>
                </a:solidFill>
                <a:latin typeface="Copperplate" charset="0"/>
              </a:rPr>
              <a:t>“</a:t>
            </a:r>
            <a:r>
              <a:rPr lang="en-US" sz="1800" dirty="0">
                <a:solidFill>
                  <a:srgbClr val="000000"/>
                </a:solidFill>
                <a:latin typeface="Copperplate" charset="0"/>
              </a:rPr>
              <a:t>circus shows</a:t>
            </a:r>
            <a:r>
              <a:rPr lang="ja-JP" altLang="en-US" sz="1800" dirty="0">
                <a:solidFill>
                  <a:srgbClr val="000000"/>
                </a:solidFill>
                <a:latin typeface="Copperplate" charset="0"/>
              </a:rPr>
              <a:t>”</a:t>
            </a:r>
            <a:r>
              <a:rPr lang="en-US" sz="1800" dirty="0">
                <a:solidFill>
                  <a:srgbClr val="000000"/>
                </a:solidFill>
                <a:latin typeface="Copperplate" charset="0"/>
              </a:rPr>
              <a:t>.</a:t>
            </a:r>
            <a:endParaRPr lang="en-US" sz="1800" dirty="0">
              <a:solidFill>
                <a:srgbClr val="000000"/>
              </a:solidFill>
            </a:endParaRPr>
          </a:p>
        </p:txBody>
      </p:sp>
      <p:pic>
        <p:nvPicPr>
          <p:cNvPr id="47144" name="Picture 40" descr="a0007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533400"/>
            <a:ext cx="5029200" cy="4241800"/>
          </a:xfrm>
        </p:spPr>
      </p:pic>
    </p:spTree>
    <p:extLst>
      <p:ext uri="{BB962C8B-B14F-4D97-AF65-F5344CB8AC3E}">
        <p14:creationId xmlns:p14="http://schemas.microsoft.com/office/powerpoint/2010/main" val="6131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0" name="Text Box 18"/>
          <p:cNvSpPr txBox="1">
            <a:spLocks noChangeArrowheads="1"/>
          </p:cNvSpPr>
          <p:nvPr/>
        </p:nvSpPr>
        <p:spPr bwMode="auto">
          <a:xfrm>
            <a:off x="4419600" y="5105400"/>
            <a:ext cx="4114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Goldfish Bowl (1929)</a:t>
            </a:r>
          </a:p>
        </p:txBody>
      </p:sp>
      <p:sp>
        <p:nvSpPr>
          <p:cNvPr id="28691" name="Text Box 19"/>
          <p:cNvSpPr txBox="1">
            <a:spLocks noChangeArrowheads="1"/>
          </p:cNvSpPr>
          <p:nvPr/>
        </p:nvSpPr>
        <p:spPr bwMode="auto">
          <a:xfrm>
            <a:off x="304800" y="304800"/>
            <a:ext cx="3886200" cy="433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1800" dirty="0">
                <a:solidFill>
                  <a:srgbClr val="000000"/>
                </a:solidFill>
                <a:latin typeface="Copperplate" charset="0"/>
              </a:rPr>
              <a:t>Cirque Calder sparked his interest in wire sculpture and kinetic art. (kinetic means pertaining to motion). He used his knowledge of engineering to create movable sculptures. Some of his circus characters could </a:t>
            </a:r>
            <a:r>
              <a:rPr lang="ja-JP" altLang="en-US" sz="1800" dirty="0">
                <a:solidFill>
                  <a:srgbClr val="000000"/>
                </a:solidFill>
                <a:latin typeface="Copperplate" charset="0"/>
              </a:rPr>
              <a:t>“</a:t>
            </a:r>
            <a:r>
              <a:rPr lang="en-US" sz="1800" dirty="0">
                <a:solidFill>
                  <a:srgbClr val="000000"/>
                </a:solidFill>
                <a:latin typeface="Copperplate" charset="0"/>
              </a:rPr>
              <a:t>perform</a:t>
            </a:r>
            <a:r>
              <a:rPr lang="ja-JP" altLang="en-US" sz="1800" dirty="0">
                <a:solidFill>
                  <a:srgbClr val="000000"/>
                </a:solidFill>
                <a:latin typeface="Copperplate" charset="0"/>
              </a:rPr>
              <a:t>”</a:t>
            </a:r>
            <a:r>
              <a:rPr lang="en-US" sz="1800" dirty="0">
                <a:solidFill>
                  <a:srgbClr val="000000"/>
                </a:solidFill>
                <a:latin typeface="Copperplate" charset="0"/>
              </a:rPr>
              <a:t> while suspended from a thread. His friend, artist Marcel Duchamp, dubbed these sculptures </a:t>
            </a:r>
            <a:r>
              <a:rPr lang="ja-JP" altLang="en-US" sz="1800" dirty="0">
                <a:solidFill>
                  <a:srgbClr val="000000"/>
                </a:solidFill>
                <a:latin typeface="Copperplate" charset="0"/>
              </a:rPr>
              <a:t>“</a:t>
            </a:r>
            <a:r>
              <a:rPr lang="en-US" sz="1800" dirty="0">
                <a:solidFill>
                  <a:srgbClr val="000000"/>
                </a:solidFill>
                <a:latin typeface="Copperplate" charset="0"/>
              </a:rPr>
              <a:t>mobiles</a:t>
            </a:r>
            <a:r>
              <a:rPr lang="ja-JP" altLang="en-US" sz="1800" dirty="0">
                <a:solidFill>
                  <a:srgbClr val="000000"/>
                </a:solidFill>
                <a:latin typeface="Copperplate" charset="0"/>
              </a:rPr>
              <a:t>”</a:t>
            </a:r>
            <a:r>
              <a:rPr lang="en-US" sz="1800" dirty="0">
                <a:solidFill>
                  <a:srgbClr val="000000"/>
                </a:solidFill>
                <a:latin typeface="Copperplate" charset="0"/>
              </a:rPr>
              <a:t> after the </a:t>
            </a:r>
            <a:r>
              <a:rPr lang="en-US" sz="1800" dirty="0" smtClean="0">
                <a:solidFill>
                  <a:srgbClr val="000000"/>
                </a:solidFill>
                <a:latin typeface="Copperplate" charset="0"/>
              </a:rPr>
              <a:t>French </a:t>
            </a:r>
            <a:r>
              <a:rPr lang="en-US" sz="1800" dirty="0">
                <a:solidFill>
                  <a:srgbClr val="000000"/>
                </a:solidFill>
                <a:latin typeface="Copperplate" charset="0"/>
              </a:rPr>
              <a:t>word meaning mobile and motive. His early kinetic sculptures used cranks and pulleys to make them move. Later, his work was more delicate, and they only needed the current of the air to make them move. </a:t>
            </a:r>
            <a:endParaRPr lang="en-US" sz="1800" dirty="0">
              <a:solidFill>
                <a:srgbClr val="000000"/>
              </a:solidFill>
            </a:endParaRPr>
          </a:p>
        </p:txBody>
      </p:sp>
      <p:pic>
        <p:nvPicPr>
          <p:cNvPr id="28692" name="Picture 20" descr="a0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0"/>
            <a:ext cx="4397375"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22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TotalTime>
  <Words>923</Words>
  <Application>Microsoft Office PowerPoint</Application>
  <PresentationFormat>On-screen Show (4:3)</PresentationFormat>
  <Paragraphs>77</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Copperplate</vt:lpstr>
      <vt:lpstr>Copperplate Gothic Light</vt:lpstr>
      <vt:lpstr>Impact</vt:lpstr>
      <vt:lpstr>MS Pゴシック</vt:lpstr>
      <vt:lpstr>Office Theme</vt:lpstr>
      <vt:lpstr>Wire Sculpture</vt:lpstr>
      <vt:lpstr>Wire Sculpture</vt:lpstr>
      <vt:lpstr>Sophie Ryder</vt:lpstr>
      <vt:lpstr>PowerPoint Presentation</vt:lpstr>
      <vt:lpstr>Elizabeth Berrien</vt:lpstr>
      <vt:lpstr>Alexander Calder</vt:lpstr>
      <vt:lpstr>Dog (1909)</vt:lpstr>
      <vt:lpstr>The Flying Trapeze (1925)</vt:lpstr>
      <vt:lpstr>PowerPoint Presentation</vt:lpstr>
      <vt:lpstr>PowerPoint Presentation</vt:lpstr>
      <vt:lpstr>Alexander Calder</vt:lpstr>
      <vt:lpstr>PowerPoint Presentation</vt:lpstr>
      <vt:lpstr>Alexander Calder</vt:lpstr>
      <vt:lpstr>PowerPoint Presentation</vt:lpstr>
      <vt:lpstr>PowerPoint Presentation</vt:lpstr>
      <vt:lpstr>Contour Line Drawing</vt:lpstr>
      <vt:lpstr>PowerPoint Presentation</vt:lpstr>
      <vt:lpstr>Drawing what you know…</vt:lpstr>
      <vt:lpstr>Sculpting what you know…</vt:lpstr>
      <vt:lpstr>Drawing what you see…</vt:lpstr>
      <vt:lpstr>Try again…</vt:lpstr>
      <vt:lpstr>Use Cross Contour Lines</vt:lpstr>
      <vt:lpstr>Try again…</vt:lpstr>
      <vt:lpstr>Try again…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 sculpture</dc:title>
  <dc:creator>todd martin</dc:creator>
  <cp:lastModifiedBy>Martin, Todd</cp:lastModifiedBy>
  <cp:revision>19</cp:revision>
  <dcterms:created xsi:type="dcterms:W3CDTF">2014-02-25T00:57:20Z</dcterms:created>
  <dcterms:modified xsi:type="dcterms:W3CDTF">2015-10-06T14:43:13Z</dcterms:modified>
</cp:coreProperties>
</file>